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58400" cy="77724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B7113FF-3C87-4BB2-B4CE-83E112856E79}">
  <a:tblStyle styleId="{DB7113FF-3C87-4BB2-B4CE-83E112856E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56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52538" y="698500"/>
            <a:ext cx="45180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93308" rIns="93308" bIns="93308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40714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ebd2b535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698500"/>
            <a:ext cx="45164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ebd2b535d_0_0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8152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ebd2b535d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698500"/>
            <a:ext cx="45164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ebd2b535d_0_55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1730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ebd2b535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698500"/>
            <a:ext cx="45164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ebd2b535d_0_7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4136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ebd2b535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698500"/>
            <a:ext cx="45164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ebd2b535d_0_14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133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ebd2b535d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698500"/>
            <a:ext cx="45164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ebd2b535d_0_2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0428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ebd2b535d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698500"/>
            <a:ext cx="45164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ebd2b535d_0_28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0784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ebd2b535d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698500"/>
            <a:ext cx="45164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ebd2b535d_0_3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8735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ebd2b535d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698500"/>
            <a:ext cx="45164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ebd2b535d_0_49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3873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ebd2b535d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698500"/>
            <a:ext cx="45164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ebd2b535d_0_4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3237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ebd2b53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698500"/>
            <a:ext cx="45164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ebd2b535d_0_38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582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3051842694"/>
              </p:ext>
            </p:extLst>
          </p:nvPr>
        </p:nvGraphicFramePr>
        <p:xfrm>
          <a:off x="319789" y="1619716"/>
          <a:ext cx="9417900" cy="4847525"/>
        </p:xfrm>
        <a:graphic>
          <a:graphicData uri="http://schemas.openxmlformats.org/drawingml/2006/table">
            <a:tbl>
              <a:tblPr>
                <a:noFill/>
                <a:tableStyleId>{DB7113FF-3C87-4BB2-B4CE-83E112856E79}</a:tableStyleId>
              </a:tblPr>
              <a:tblGrid>
                <a:gridCol w="2354475"/>
                <a:gridCol w="2354475"/>
                <a:gridCol w="2354475"/>
                <a:gridCol w="2354475"/>
              </a:tblGrid>
              <a:tr h="896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</a:t>
                      </a:r>
                      <a:r>
                        <a:rPr lang="en" sz="2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espectful</a:t>
                      </a:r>
                      <a:endParaRPr sz="20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ccountable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otivated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uccessful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/>
                </a:tc>
              </a:tr>
              <a:tr h="3951250"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Quietly listen to directions without </a:t>
                      </a:r>
                      <a:r>
                        <a:rPr lang="en" sz="1800" dirty="0" smtClean="0"/>
                        <a:t>interrupting</a:t>
                      </a:r>
                      <a:r>
                        <a:rPr lang="en" sz="1800" b="1" u="sng" dirty="0" smtClean="0">
                          <a:solidFill>
                            <a:schemeClr val="dk1"/>
                          </a:solidFill>
                        </a:rPr>
                        <a:t>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Follow dress code.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Allow others to learn.</a:t>
                      </a:r>
                      <a:endParaRPr sz="1800" b="1" u="sng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Raise hand to speak.</a:t>
                      </a:r>
                      <a:endParaRPr sz="1800" dirty="0"/>
                    </a:p>
                  </a:txBody>
                  <a:tcPr marL="100550" marR="100550" marT="138150" marB="138150"/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Accept consequences for your behavior. 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Keep track of assignments and </a:t>
                      </a:r>
                      <a:r>
                        <a:rPr lang="en" sz="1800" dirty="0" smtClean="0"/>
                        <a:t>deadlines.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Make up absent work promptly.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Use technology appropriately.</a:t>
                      </a:r>
                      <a:endParaRPr sz="1800" dirty="0"/>
                    </a:p>
                  </a:txBody>
                  <a:tcPr marL="100550" marR="100550" marT="138150" marB="138150"/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Earn your best grade.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b="0" u="none" dirty="0"/>
                        <a:t>Be </a:t>
                      </a:r>
                      <a:r>
                        <a:rPr lang="en" sz="1800" b="0" u="none" dirty="0" smtClean="0"/>
                        <a:t>proactive </a:t>
                      </a:r>
                      <a:r>
                        <a:rPr lang="en" sz="1800" dirty="0"/>
                        <a:t>in seeking help.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 smtClean="0"/>
                        <a:t>Stay </a:t>
                      </a:r>
                      <a:r>
                        <a:rPr lang="en" sz="1800" dirty="0"/>
                        <a:t>on task &amp; encourage others to stay on task also.</a:t>
                      </a:r>
                      <a:endParaRPr sz="1800" dirty="0"/>
                    </a:p>
                  </a:txBody>
                  <a:tcPr marL="100550" marR="100550" marT="138150" marB="138150"/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showing growth!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a peer tutor!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a role model &amp; leader for others!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eligible for extracurricular </a:t>
                      </a:r>
                      <a:r>
                        <a:rPr lang="en" sz="1800" dirty="0" smtClean="0"/>
                        <a:t>activities.</a:t>
                      </a:r>
                      <a:endParaRPr sz="1800" b="1" u="sng" dirty="0"/>
                    </a:p>
                  </a:txBody>
                  <a:tcPr marL="100550" marR="100550" marT="138150" marB="138150"/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60275" y="676425"/>
            <a:ext cx="8770800" cy="7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In the CLASSROOM we are...</a:t>
            </a:r>
            <a:endParaRPr sz="4800"/>
          </a:p>
        </p:txBody>
      </p:sp>
      <p:pic>
        <p:nvPicPr>
          <p:cNvPr id="56" name="Google Shape;56;p13" descr="Image result for classroom clipart"/>
          <p:cNvPicPr preferRelativeResize="0"/>
          <p:nvPr/>
        </p:nvPicPr>
        <p:blipFill rotWithShape="1">
          <a:blip r:embed="rId3">
            <a:alphaModFix/>
          </a:blip>
          <a:srcRect l="6454" t="6181" r="4513" b="8076"/>
          <a:stretch/>
        </p:blipFill>
        <p:spPr>
          <a:xfrm>
            <a:off x="8602474" y="205930"/>
            <a:ext cx="1303525" cy="856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/>
        </p:nvSpPr>
        <p:spPr>
          <a:xfrm>
            <a:off x="-140700" y="1087450"/>
            <a:ext cx="80718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In TEAM TIME we are...</a:t>
            </a:r>
            <a:endParaRPr sz="4800"/>
          </a:p>
        </p:txBody>
      </p:sp>
      <p:graphicFrame>
        <p:nvGraphicFramePr>
          <p:cNvPr id="118" name="Google Shape;118;p22"/>
          <p:cNvGraphicFramePr/>
          <p:nvPr>
            <p:extLst>
              <p:ext uri="{D42A27DB-BD31-4B8C-83A1-F6EECF244321}">
                <p14:modId xmlns:p14="http://schemas.microsoft.com/office/powerpoint/2010/main" val="3551386760"/>
              </p:ext>
            </p:extLst>
          </p:nvPr>
        </p:nvGraphicFramePr>
        <p:xfrm>
          <a:off x="399089" y="2257741"/>
          <a:ext cx="9355000" cy="4027320"/>
        </p:xfrm>
        <a:graphic>
          <a:graphicData uri="http://schemas.openxmlformats.org/drawingml/2006/table">
            <a:tbl>
              <a:tblPr>
                <a:noFill/>
                <a:tableStyleId>{DB7113FF-3C87-4BB2-B4CE-83E112856E79}</a:tableStyleId>
              </a:tblPr>
              <a:tblGrid>
                <a:gridCol w="2338750"/>
                <a:gridCol w="2338750"/>
                <a:gridCol w="2338750"/>
                <a:gridCol w="2338750"/>
              </a:tblGrid>
              <a:tr h="591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</a:t>
                      </a:r>
                      <a:r>
                        <a:rPr lang="en" sz="2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espectful</a:t>
                      </a:r>
                      <a:endParaRPr sz="20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ccountable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</a:t>
                      </a:r>
                      <a:r>
                        <a:rPr lang="en" sz="2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otivated</a:t>
                      </a:r>
                      <a:endParaRPr sz="20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uccessful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324500"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Sit in your seat.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Work quietly.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 smtClean="0"/>
                        <a:t>Check </a:t>
                      </a:r>
                      <a:r>
                        <a:rPr lang="en" sz="1800" dirty="0"/>
                        <a:t>your work before you check your phone.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Follow teacher’s rules to begin the day.</a:t>
                      </a:r>
                      <a:endParaRPr sz="1800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Be on time to school.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 smtClean="0"/>
                        <a:t>Gather </a:t>
                      </a:r>
                      <a:r>
                        <a:rPr lang="en" sz="1800" dirty="0"/>
                        <a:t>materials to become prepared for school</a:t>
                      </a:r>
                      <a:r>
                        <a:rPr lang="en" sz="1800" dirty="0" smtClean="0"/>
                        <a:t>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smtClean="0"/>
                        <a:t>Check Google</a:t>
                      </a:r>
                      <a:r>
                        <a:rPr lang="en-US" sz="1800" baseline="0" dirty="0" smtClean="0"/>
                        <a:t> Classroom.</a:t>
                      </a:r>
                      <a:endParaRPr sz="18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Wingdings" panose="05000000000000000000" pitchFamily="2" charset="2"/>
                        <a:buNone/>
                      </a:pPr>
                      <a:endParaRPr sz="1800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Check over homework.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 smtClean="0"/>
                        <a:t>Ask </a:t>
                      </a:r>
                      <a:r>
                        <a:rPr lang="en" sz="1800" dirty="0"/>
                        <a:t>for missing work or make up work from absences.</a:t>
                      </a:r>
                      <a:endParaRPr sz="1800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have all homework complete! 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accomplish tasks quickly! </a:t>
                      </a:r>
                      <a:endParaRPr lang="en" sz="1800" strike="sngStrike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sz="1800" strike="sngStrike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ready and prepared to learn!</a:t>
                      </a:r>
                      <a:endParaRPr sz="1800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pic>
        <p:nvPicPr>
          <p:cNvPr id="119" name="Google Shape;119;p22" descr="Image result for homeroom clip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2475" y="529649"/>
            <a:ext cx="1596825" cy="132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Google Shape;61;p14"/>
          <p:cNvGraphicFramePr/>
          <p:nvPr>
            <p:extLst>
              <p:ext uri="{D42A27DB-BD31-4B8C-83A1-F6EECF244321}">
                <p14:modId xmlns:p14="http://schemas.microsoft.com/office/powerpoint/2010/main" val="736679293"/>
              </p:ext>
            </p:extLst>
          </p:nvPr>
        </p:nvGraphicFramePr>
        <p:xfrm>
          <a:off x="410589" y="1648141"/>
          <a:ext cx="9194600" cy="5421425"/>
        </p:xfrm>
        <a:graphic>
          <a:graphicData uri="http://schemas.openxmlformats.org/drawingml/2006/table">
            <a:tbl>
              <a:tblPr>
                <a:noFill/>
                <a:tableStyleId>{DB7113FF-3C87-4BB2-B4CE-83E112856E79}</a:tableStyleId>
              </a:tblPr>
              <a:tblGrid>
                <a:gridCol w="2298650"/>
                <a:gridCol w="2298650"/>
                <a:gridCol w="2298650"/>
                <a:gridCol w="2298650"/>
              </a:tblGrid>
              <a:tr h="1205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</a:t>
                      </a:r>
                      <a:r>
                        <a:rPr lang="en" sz="2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espectful</a:t>
                      </a:r>
                      <a:endParaRPr sz="20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ccountable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otivated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uccessful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/>
                </a:tc>
              </a:tr>
              <a:tr h="4216150"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Hold doors open for others.</a:t>
                      </a: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Hands and feet to self. </a:t>
                      </a: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Walk and be aware of those around you.</a:t>
                      </a: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Help others when they drop their things.</a:t>
                      </a:r>
                      <a:endParaRPr sz="1800"/>
                    </a:p>
                  </a:txBody>
                  <a:tcPr marL="100550" marR="100550" marT="138150" marB="138150"/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Apologize if you bump into someone.</a:t>
                      </a: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Keep hallway/lockers clean. </a:t>
                      </a: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Walk quietly.</a:t>
                      </a: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Travel to class instead of standing in the hall.</a:t>
                      </a:r>
                      <a:endParaRPr sz="1800"/>
                    </a:p>
                  </a:txBody>
                  <a:tcPr marL="100550" marR="100550" marT="138150" marB="138150"/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Get to class before the tardy bell rings.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" sz="1800" dirty="0" smtClean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 smtClean="0"/>
                        <a:t>Only </a:t>
                      </a:r>
                      <a:r>
                        <a:rPr lang="en" sz="1800" dirty="0"/>
                        <a:t>stop at locker for dropping off and picking up necessary materials.</a:t>
                      </a:r>
                      <a:endParaRPr sz="1800" dirty="0"/>
                    </a:p>
                  </a:txBody>
                  <a:tcPr marL="100550" marR="100550" marT="138150" marB="138150"/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arriving to class on time!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getting compliments and positive responses from </a:t>
                      </a:r>
                      <a:r>
                        <a:rPr lang="en" sz="1800" dirty="0" smtClean="0"/>
                        <a:t>others.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</a:txBody>
                  <a:tcPr marL="100550" marR="100550" marT="138150" marB="138150"/>
                </a:tc>
              </a:tr>
            </a:tbl>
          </a:graphicData>
        </a:graphic>
      </p:graphicFrame>
      <p:sp>
        <p:nvSpPr>
          <p:cNvPr id="62" name="Google Shape;62;p14"/>
          <p:cNvSpPr txBox="1"/>
          <p:nvPr/>
        </p:nvSpPr>
        <p:spPr>
          <a:xfrm>
            <a:off x="11700" y="630250"/>
            <a:ext cx="80718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In the HALLWAY we are...</a:t>
            </a:r>
            <a:endParaRPr sz="4800"/>
          </a:p>
        </p:txBody>
      </p:sp>
      <p:pic>
        <p:nvPicPr>
          <p:cNvPr id="63" name="Google Shape;63;p14" descr="Image result for hallway clip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66623" y="241359"/>
            <a:ext cx="1246522" cy="10925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Google Shape;68;p15"/>
          <p:cNvGraphicFramePr/>
          <p:nvPr>
            <p:extLst>
              <p:ext uri="{D42A27DB-BD31-4B8C-83A1-F6EECF244321}">
                <p14:modId xmlns:p14="http://schemas.microsoft.com/office/powerpoint/2010/main" val="181084606"/>
              </p:ext>
            </p:extLst>
          </p:nvPr>
        </p:nvGraphicFramePr>
        <p:xfrm>
          <a:off x="399089" y="1800541"/>
          <a:ext cx="9355000" cy="4575960"/>
        </p:xfrm>
        <a:graphic>
          <a:graphicData uri="http://schemas.openxmlformats.org/drawingml/2006/table">
            <a:tbl>
              <a:tblPr>
                <a:noFill/>
                <a:tableStyleId>{DB7113FF-3C87-4BB2-B4CE-83E112856E79}</a:tableStyleId>
              </a:tblPr>
              <a:tblGrid>
                <a:gridCol w="2338750"/>
                <a:gridCol w="2338750"/>
                <a:gridCol w="2338750"/>
                <a:gridCol w="2338750"/>
              </a:tblGrid>
              <a:tr h="591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</a:t>
                      </a:r>
                      <a:r>
                        <a:rPr lang="en" sz="2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espectful</a:t>
                      </a:r>
                      <a:endParaRPr sz="20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ccountable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otivated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uccessful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324500"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Pick up all paper towels and </a:t>
                      </a:r>
                      <a:r>
                        <a:rPr lang="en" sz="1800" dirty="0" smtClean="0"/>
                        <a:t>trash.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Flush toilet when finished. 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Dispose of personal products appropriately.</a:t>
                      </a:r>
                      <a:endParaRPr sz="1800" dirty="0"/>
                    </a:p>
                  </a:txBody>
                  <a:tcPr marL="100550" marR="100550" marT="138150" marB="13815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Wash hands and turn off water.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 smtClean="0"/>
                        <a:t>Use </a:t>
                      </a:r>
                      <a:r>
                        <a:rPr lang="en" sz="1800" dirty="0"/>
                        <a:t>before school, between classes, or when an emergency during class. 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Report any problems to the office, custodian, or </a:t>
                      </a:r>
                      <a:r>
                        <a:rPr lang="en" sz="1800" dirty="0" smtClean="0"/>
                        <a:t>teacher</a:t>
                      </a:r>
                      <a:r>
                        <a:rPr lang="en" sz="1800" b="0" u="none" dirty="0" smtClean="0"/>
                        <a:t>.</a:t>
                      </a:r>
                      <a:endParaRPr sz="1800" b="1" u="sng" dirty="0"/>
                    </a:p>
                  </a:txBody>
                  <a:tcPr marL="100550" marR="100550" marT="138150" marB="13815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Finish business quickly and return to class because you’re missing important educational opportunities. </a:t>
                      </a:r>
                      <a:endParaRPr sz="1800"/>
                    </a:p>
                  </a:txBody>
                  <a:tcPr marL="100550" marR="100550" marT="138150" marB="13815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using time for the right reasons, not work </a:t>
                      </a:r>
                      <a:r>
                        <a:rPr lang="en" sz="1800" dirty="0" smtClean="0"/>
                        <a:t>avoidance.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</a:txBody>
                  <a:tcPr marL="100550" marR="100550" marT="138150" marB="13815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</a:tbl>
          </a:graphicData>
        </a:graphic>
      </p:graphicFrame>
      <p:sp>
        <p:nvSpPr>
          <p:cNvPr id="69" name="Google Shape;69;p15"/>
          <p:cNvSpPr txBox="1"/>
          <p:nvPr/>
        </p:nvSpPr>
        <p:spPr>
          <a:xfrm>
            <a:off x="240300" y="706450"/>
            <a:ext cx="80718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In the RESTROOM we are...</a:t>
            </a:r>
            <a:endParaRPr sz="4800"/>
          </a:p>
        </p:txBody>
      </p:sp>
      <p:pic>
        <p:nvPicPr>
          <p:cNvPr id="70" name="Google Shape;70;p15" descr="Image result for restroom clip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5901" y="171202"/>
            <a:ext cx="1552575" cy="1104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240300" y="554050"/>
            <a:ext cx="80718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In the CAFETERIA we are...</a:t>
            </a:r>
            <a:endParaRPr sz="4800"/>
          </a:p>
        </p:txBody>
      </p:sp>
      <p:graphicFrame>
        <p:nvGraphicFramePr>
          <p:cNvPr id="76" name="Google Shape;76;p16"/>
          <p:cNvGraphicFramePr/>
          <p:nvPr>
            <p:extLst>
              <p:ext uri="{D42A27DB-BD31-4B8C-83A1-F6EECF244321}">
                <p14:modId xmlns:p14="http://schemas.microsoft.com/office/powerpoint/2010/main" val="1702337487"/>
              </p:ext>
            </p:extLst>
          </p:nvPr>
        </p:nvGraphicFramePr>
        <p:xfrm>
          <a:off x="399089" y="1571941"/>
          <a:ext cx="9355000" cy="5398920"/>
        </p:xfrm>
        <a:graphic>
          <a:graphicData uri="http://schemas.openxmlformats.org/drawingml/2006/table">
            <a:tbl>
              <a:tblPr>
                <a:noFill/>
                <a:tableStyleId>{DB7113FF-3C87-4BB2-B4CE-83E112856E79}</a:tableStyleId>
              </a:tblPr>
              <a:tblGrid>
                <a:gridCol w="2338750"/>
                <a:gridCol w="2338750"/>
                <a:gridCol w="2338750"/>
                <a:gridCol w="2338750"/>
              </a:tblGrid>
              <a:tr h="591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</a:t>
                      </a:r>
                      <a:r>
                        <a:rPr lang="en" sz="2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espectful</a:t>
                      </a:r>
                      <a:endParaRPr sz="20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ccountable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otivated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uccessful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324500"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Use manners in line and at the table. “Please” and “Thank You”.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Use appropriate language.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Help maintain cafeteria equipment and </a:t>
                      </a:r>
                      <a:r>
                        <a:rPr lang="en" sz="1800" dirty="0" smtClean="0"/>
                        <a:t>supplies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smtClean="0"/>
                        <a:t>Keep</a:t>
                      </a:r>
                      <a:r>
                        <a:rPr lang="en-US" sz="1800" baseline="0" dirty="0" smtClean="0"/>
                        <a:t> hands and feet to yourself.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800" baseline="0" dirty="0" smtClean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baseline="0" dirty="0" smtClean="0"/>
                        <a:t>Stay in one seat</a:t>
                      </a:r>
                      <a:endParaRPr sz="1800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Clean up own messes.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Keep voice at appropriate volume (across the table--not across the room).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smtClean="0"/>
                        <a:t>Get permission from a</a:t>
                      </a:r>
                      <a:r>
                        <a:rPr lang="en-US" sz="1800" baseline="0" dirty="0" smtClean="0"/>
                        <a:t> teacher to leave the cafeteria.</a:t>
                      </a:r>
                      <a:endParaRPr sz="1800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Sit with someone eating alone.</a:t>
                      </a: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Treat others the way you want to be treated.</a:t>
                      </a: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Create a positive atmosphere.</a:t>
                      </a:r>
                      <a:endParaRPr sz="180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appreciated by others!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re-energized for learning! </a:t>
                      </a:r>
                      <a:endParaRPr sz="1800" b="1" u="sng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pic>
        <p:nvPicPr>
          <p:cNvPr id="77" name="Google Shape;77;p16" descr="Image result for cafeteria clip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41550" y="211150"/>
            <a:ext cx="1412550" cy="94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/>
        </p:nvSpPr>
        <p:spPr>
          <a:xfrm>
            <a:off x="164100" y="554050"/>
            <a:ext cx="80718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At an ASSEMBLY we are...</a:t>
            </a:r>
            <a:endParaRPr sz="4800"/>
          </a:p>
        </p:txBody>
      </p:sp>
      <p:graphicFrame>
        <p:nvGraphicFramePr>
          <p:cNvPr id="83" name="Google Shape;83;p17"/>
          <p:cNvGraphicFramePr/>
          <p:nvPr>
            <p:extLst>
              <p:ext uri="{D42A27DB-BD31-4B8C-83A1-F6EECF244321}">
                <p14:modId xmlns:p14="http://schemas.microsoft.com/office/powerpoint/2010/main" val="2270086033"/>
              </p:ext>
            </p:extLst>
          </p:nvPr>
        </p:nvGraphicFramePr>
        <p:xfrm>
          <a:off x="399089" y="1571941"/>
          <a:ext cx="9355000" cy="4575960"/>
        </p:xfrm>
        <a:graphic>
          <a:graphicData uri="http://schemas.openxmlformats.org/drawingml/2006/table">
            <a:tbl>
              <a:tblPr>
                <a:noFill/>
                <a:tableStyleId>{DB7113FF-3C87-4BB2-B4CE-83E112856E79}</a:tableStyleId>
              </a:tblPr>
              <a:tblGrid>
                <a:gridCol w="2338750"/>
                <a:gridCol w="2338750"/>
                <a:gridCol w="2338750"/>
                <a:gridCol w="2338750"/>
              </a:tblGrid>
              <a:tr h="591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</a:t>
                      </a:r>
                      <a:r>
                        <a:rPr lang="en" sz="2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espectful</a:t>
                      </a:r>
                      <a:endParaRPr sz="20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ccountable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otivated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uccessful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324500"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Enter quietly.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Stay seated where directed.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Keep food and beverages for another time and place.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Allow others to listen and enjoy the </a:t>
                      </a:r>
                      <a:r>
                        <a:rPr lang="en" sz="1800" dirty="0" smtClean="0"/>
                        <a:t>presentation.</a:t>
                      </a:r>
                      <a:endParaRPr sz="1800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Applaud and thank the speaker for coming.</a:t>
                      </a: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Participate appropriately.</a:t>
                      </a:r>
                      <a:endParaRPr sz="180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Encourage friends to listen. </a:t>
                      </a:r>
                      <a:endParaRPr lang="en" sz="1800" dirty="0" smtClean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Make a connection to speaker and what is being </a:t>
                      </a:r>
                      <a:r>
                        <a:rPr lang="en" sz="1800" dirty="0" smtClean="0"/>
                        <a:t>said.</a:t>
                      </a:r>
                      <a:endParaRPr sz="1800" b="1" u="sng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able to learn something </a:t>
                      </a:r>
                      <a:r>
                        <a:rPr lang="en" sz="1800" dirty="0" smtClean="0"/>
                        <a:t>new.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able to apply new skills! </a:t>
                      </a:r>
                      <a:endParaRPr sz="1800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pic>
        <p:nvPicPr>
          <p:cNvPr id="84" name="Google Shape;84;p17" descr="Image result for assembly clipart"/>
          <p:cNvPicPr preferRelativeResize="0"/>
          <p:nvPr/>
        </p:nvPicPr>
        <p:blipFill rotWithShape="1">
          <a:blip r:embed="rId3">
            <a:alphaModFix/>
          </a:blip>
          <a:srcRect l="31525" t="13194"/>
          <a:stretch/>
        </p:blipFill>
        <p:spPr>
          <a:xfrm>
            <a:off x="8443613" y="137325"/>
            <a:ext cx="1310475" cy="124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/>
        </p:nvSpPr>
        <p:spPr>
          <a:xfrm>
            <a:off x="94300" y="935050"/>
            <a:ext cx="75222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In the LIBRARY we are...</a:t>
            </a:r>
            <a:endParaRPr sz="4800"/>
          </a:p>
        </p:txBody>
      </p:sp>
      <p:graphicFrame>
        <p:nvGraphicFramePr>
          <p:cNvPr id="90" name="Google Shape;90;p18"/>
          <p:cNvGraphicFramePr/>
          <p:nvPr>
            <p:extLst>
              <p:ext uri="{D42A27DB-BD31-4B8C-83A1-F6EECF244321}">
                <p14:modId xmlns:p14="http://schemas.microsoft.com/office/powerpoint/2010/main" val="3666745945"/>
              </p:ext>
            </p:extLst>
          </p:nvPr>
        </p:nvGraphicFramePr>
        <p:xfrm>
          <a:off x="399089" y="1952941"/>
          <a:ext cx="9355000" cy="4850280"/>
        </p:xfrm>
        <a:graphic>
          <a:graphicData uri="http://schemas.openxmlformats.org/drawingml/2006/table">
            <a:tbl>
              <a:tblPr>
                <a:noFill/>
                <a:tableStyleId>{DB7113FF-3C87-4BB2-B4CE-83E112856E79}</a:tableStyleId>
              </a:tblPr>
              <a:tblGrid>
                <a:gridCol w="2338750"/>
                <a:gridCol w="2338750"/>
                <a:gridCol w="2338750"/>
                <a:gridCol w="2338750"/>
              </a:tblGrid>
              <a:tr h="591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</a:t>
                      </a:r>
                      <a:r>
                        <a:rPr lang="en" sz="2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espectful</a:t>
                      </a:r>
                      <a:endParaRPr sz="20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ccountable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otivated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uccessful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324500"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Keep volume at a low </a:t>
                      </a:r>
                      <a:r>
                        <a:rPr lang="en" sz="1800" dirty="0" smtClean="0"/>
                        <a:t>level.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Take care of school </a:t>
                      </a:r>
                      <a:r>
                        <a:rPr lang="en" sz="1800" dirty="0" smtClean="0"/>
                        <a:t>materials</a:t>
                      </a:r>
                      <a:r>
                        <a:rPr lang="en" sz="1800" b="1" u="sng" dirty="0" smtClean="0"/>
                        <a:t>.</a:t>
                      </a:r>
                      <a:endParaRPr sz="1800" b="1" u="sng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Return materials by due </a:t>
                      </a:r>
                      <a:r>
                        <a:rPr lang="en" sz="1800" dirty="0" smtClean="0"/>
                        <a:t>date.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Return materials in original condition.</a:t>
                      </a:r>
                      <a:endParaRPr sz="1800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Focus and get work done in a quiet area.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Read to learn something new or find something you </a:t>
                      </a:r>
                      <a:r>
                        <a:rPr lang="en" sz="1800" dirty="0" smtClean="0"/>
                        <a:t>enjoy.</a:t>
                      </a:r>
                      <a:endParaRPr sz="1800" b="1" u="sng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find a new book to enjoy!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Recommend a favorite book to someone who can’t find something they want!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able to learn an abundance of new things!</a:t>
                      </a:r>
                      <a:endParaRPr sz="1800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pic>
        <p:nvPicPr>
          <p:cNvPr id="91" name="Google Shape;91;p18" descr="Image result for library clip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5900" y="272339"/>
            <a:ext cx="1179700" cy="1411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/>
        </p:nvSpPr>
        <p:spPr>
          <a:xfrm>
            <a:off x="-369300" y="858850"/>
            <a:ext cx="80718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In the OFFICE we are...</a:t>
            </a:r>
            <a:endParaRPr sz="4800"/>
          </a:p>
        </p:txBody>
      </p:sp>
      <p:graphicFrame>
        <p:nvGraphicFramePr>
          <p:cNvPr id="97" name="Google Shape;97;p19"/>
          <p:cNvGraphicFramePr/>
          <p:nvPr>
            <p:extLst>
              <p:ext uri="{D42A27DB-BD31-4B8C-83A1-F6EECF244321}">
                <p14:modId xmlns:p14="http://schemas.microsoft.com/office/powerpoint/2010/main" val="3606464564"/>
              </p:ext>
            </p:extLst>
          </p:nvPr>
        </p:nvGraphicFramePr>
        <p:xfrm>
          <a:off x="399089" y="2029141"/>
          <a:ext cx="9355000" cy="4575960"/>
        </p:xfrm>
        <a:graphic>
          <a:graphicData uri="http://schemas.openxmlformats.org/drawingml/2006/table">
            <a:tbl>
              <a:tblPr>
                <a:noFill/>
                <a:tableStyleId>{DB7113FF-3C87-4BB2-B4CE-83E112856E79}</a:tableStyleId>
              </a:tblPr>
              <a:tblGrid>
                <a:gridCol w="2338750"/>
                <a:gridCol w="2338750"/>
                <a:gridCol w="2338750"/>
                <a:gridCol w="2338750"/>
              </a:tblGrid>
              <a:tr h="591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</a:t>
                      </a:r>
                      <a:r>
                        <a:rPr lang="en" sz="2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espectful</a:t>
                      </a:r>
                      <a:endParaRPr sz="20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ccountable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otivated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uccessful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324500"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Enter quietly.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Wait in line to be helped, ask </a:t>
                      </a:r>
                      <a:r>
                        <a:rPr lang="en" sz="1800" dirty="0" smtClean="0"/>
                        <a:t>nicely.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Speak quietly and respectfully.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“Please” and “Thank you” are important.</a:t>
                      </a:r>
                      <a:endParaRPr sz="1800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Accept consequences without </a:t>
                      </a:r>
                      <a:r>
                        <a:rPr lang="en" sz="1800" dirty="0" smtClean="0"/>
                        <a:t>arguing.</a:t>
                      </a:r>
                      <a:endParaRPr sz="1800" b="1" u="sng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Give/get information quickly and return to class.</a:t>
                      </a:r>
                      <a:endParaRPr sz="180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can honestly reflect on the purpose of being in the office!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do not return for repeated negative behaviors!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able to accomplish what you need </a:t>
                      </a:r>
                      <a:r>
                        <a:rPr lang="en" sz="1800" dirty="0" smtClean="0"/>
                        <a:t>to.</a:t>
                      </a:r>
                      <a:endParaRPr sz="1800" b="1" u="sng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pic>
        <p:nvPicPr>
          <p:cNvPr id="98" name="Google Shape;98;p19" descr="Image result for school office clipart"/>
          <p:cNvPicPr preferRelativeResize="0"/>
          <p:nvPr/>
        </p:nvPicPr>
        <p:blipFill rotWithShape="1">
          <a:blip r:embed="rId3">
            <a:alphaModFix/>
          </a:blip>
          <a:srcRect l="4888" b="6384"/>
          <a:stretch/>
        </p:blipFill>
        <p:spPr>
          <a:xfrm>
            <a:off x="7927200" y="464653"/>
            <a:ext cx="1826900" cy="111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/>
        </p:nvSpPr>
        <p:spPr>
          <a:xfrm>
            <a:off x="-289625" y="993425"/>
            <a:ext cx="73200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On the BUS we are...</a:t>
            </a:r>
            <a:endParaRPr sz="4800"/>
          </a:p>
        </p:txBody>
      </p:sp>
      <p:graphicFrame>
        <p:nvGraphicFramePr>
          <p:cNvPr id="104" name="Google Shape;104;p20"/>
          <p:cNvGraphicFramePr/>
          <p:nvPr>
            <p:extLst>
              <p:ext uri="{D42A27DB-BD31-4B8C-83A1-F6EECF244321}">
                <p14:modId xmlns:p14="http://schemas.microsoft.com/office/powerpoint/2010/main" val="557681955"/>
              </p:ext>
            </p:extLst>
          </p:nvPr>
        </p:nvGraphicFramePr>
        <p:xfrm>
          <a:off x="399089" y="2257741"/>
          <a:ext cx="9355000" cy="3753000"/>
        </p:xfrm>
        <a:graphic>
          <a:graphicData uri="http://schemas.openxmlformats.org/drawingml/2006/table">
            <a:tbl>
              <a:tblPr>
                <a:noFill/>
                <a:tableStyleId>{DB7113FF-3C87-4BB2-B4CE-83E112856E79}</a:tableStyleId>
              </a:tblPr>
              <a:tblGrid>
                <a:gridCol w="2338750"/>
                <a:gridCol w="2338750"/>
                <a:gridCol w="2338750"/>
                <a:gridCol w="2338750"/>
              </a:tblGrid>
              <a:tr h="591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</a:t>
                      </a:r>
                      <a:r>
                        <a:rPr lang="en" sz="2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espectful</a:t>
                      </a:r>
                      <a:endParaRPr sz="20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ccountable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otivated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uccessful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324500"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Quiet voices--talk to the people directly across from you, not those across the bus.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Listen to &amp; follow directions quickly and </a:t>
                      </a:r>
                      <a:r>
                        <a:rPr lang="en" sz="1800" dirty="0" smtClean="0"/>
                        <a:t>quietly.</a:t>
                      </a:r>
                      <a:endParaRPr sz="1800" b="1" u="sng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Pick up after yourself.</a:t>
                      </a: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Stay in your seat.</a:t>
                      </a: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/>
                        <a:t>Remember to take everything with you.</a:t>
                      </a:r>
                      <a:endParaRPr sz="180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Be on time to get on the bus.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 smtClean="0"/>
                        <a:t>Think </a:t>
                      </a:r>
                      <a:r>
                        <a:rPr lang="en" sz="1800" dirty="0"/>
                        <a:t>safety first before you act.</a:t>
                      </a:r>
                      <a:endParaRPr sz="1800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engage in positive actions that keep everyone safe! </a:t>
                      </a:r>
                      <a:endParaRPr lang="en" sz="1800" dirty="0" smtClean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a role model for friends to follow safety rules!</a:t>
                      </a:r>
                      <a:endParaRPr sz="1800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pic>
        <p:nvPicPr>
          <p:cNvPr id="105" name="Google Shape;105;p20" descr="Image result for school bus clip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0773" y="675850"/>
            <a:ext cx="1625125" cy="107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/>
        </p:nvSpPr>
        <p:spPr>
          <a:xfrm>
            <a:off x="-64500" y="1087450"/>
            <a:ext cx="80718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When OUTSIDE we are...</a:t>
            </a:r>
            <a:endParaRPr sz="4800"/>
          </a:p>
        </p:txBody>
      </p:sp>
      <p:graphicFrame>
        <p:nvGraphicFramePr>
          <p:cNvPr id="111" name="Google Shape;111;p21"/>
          <p:cNvGraphicFramePr/>
          <p:nvPr>
            <p:extLst>
              <p:ext uri="{D42A27DB-BD31-4B8C-83A1-F6EECF244321}">
                <p14:modId xmlns:p14="http://schemas.microsoft.com/office/powerpoint/2010/main" val="1379640415"/>
              </p:ext>
            </p:extLst>
          </p:nvPr>
        </p:nvGraphicFramePr>
        <p:xfrm>
          <a:off x="399089" y="2333941"/>
          <a:ext cx="9355000" cy="3753000"/>
        </p:xfrm>
        <a:graphic>
          <a:graphicData uri="http://schemas.openxmlformats.org/drawingml/2006/table">
            <a:tbl>
              <a:tblPr>
                <a:noFill/>
                <a:tableStyleId>{DB7113FF-3C87-4BB2-B4CE-83E112856E79}</a:tableStyleId>
              </a:tblPr>
              <a:tblGrid>
                <a:gridCol w="2338750"/>
                <a:gridCol w="2338750"/>
                <a:gridCol w="2338750"/>
                <a:gridCol w="2338750"/>
              </a:tblGrid>
              <a:tr h="591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</a:t>
                      </a:r>
                      <a:r>
                        <a:rPr lang="en" sz="2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espectful</a:t>
                      </a:r>
                      <a:endParaRPr sz="20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ccountable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otivated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</a:t>
                      </a:r>
                      <a:r>
                        <a:rPr lang="en" sz="2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uccessful</a:t>
                      </a:r>
                      <a:endParaRPr sz="2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324500"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Keep hands off of others’ property.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Treat school equipment with </a:t>
                      </a:r>
                      <a:r>
                        <a:rPr lang="en" sz="1800" dirty="0" smtClean="0"/>
                        <a:t>care.</a:t>
                      </a:r>
                      <a:endParaRPr sz="1800" b="1" u="sng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Stay in designated area unless given permission.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Throw away trash.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Keep track of your </a:t>
                      </a:r>
                      <a:r>
                        <a:rPr lang="en" sz="1800" dirty="0" smtClean="0"/>
                        <a:t>property.</a:t>
                      </a:r>
                      <a:endParaRPr sz="1800" b="1" u="sng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Follow rules to remain outside--going outside is a </a:t>
                      </a:r>
                      <a:r>
                        <a:rPr lang="en" sz="1800" dirty="0" smtClean="0"/>
                        <a:t>privilege.</a:t>
                      </a:r>
                      <a:endParaRPr sz="1800" b="1" u="sng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take pride in your school building and property!</a:t>
                      </a: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sz="1800" dirty="0"/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" sz="1800" dirty="0"/>
                        <a:t>You are invited to go back outside!</a:t>
                      </a:r>
                      <a:endParaRPr sz="1800" dirty="0"/>
                    </a:p>
                  </a:txBody>
                  <a:tcPr marL="100550" marR="100550" marT="138150" marB="13815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pic>
        <p:nvPicPr>
          <p:cNvPr id="112" name="Google Shape;112;p21" descr="Image result for outside at school clipart"/>
          <p:cNvPicPr preferRelativeResize="0"/>
          <p:nvPr/>
        </p:nvPicPr>
        <p:blipFill rotWithShape="1">
          <a:blip r:embed="rId3">
            <a:alphaModFix/>
          </a:blip>
          <a:srcRect b="11870"/>
          <a:stretch/>
        </p:blipFill>
        <p:spPr>
          <a:xfrm flipH="1">
            <a:off x="7890849" y="513400"/>
            <a:ext cx="1828450" cy="116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911</Words>
  <Application>Microsoft Office PowerPoint</Application>
  <PresentationFormat>Custom</PresentationFormat>
  <Paragraphs>218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Verdana</vt:lpstr>
      <vt:lpstr>Wingdings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Muro</dc:creator>
  <cp:lastModifiedBy>Jonathan Muro</cp:lastModifiedBy>
  <cp:revision>3</cp:revision>
  <cp:lastPrinted>2021-07-29T11:59:07Z</cp:lastPrinted>
  <dcterms:modified xsi:type="dcterms:W3CDTF">2021-07-29T12:05:29Z</dcterms:modified>
</cp:coreProperties>
</file>